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333" r:id="rId6"/>
    <p:sldId id="334" r:id="rId7"/>
    <p:sldId id="332" r:id="rId8"/>
    <p:sldId id="331" r:id="rId9"/>
    <p:sldId id="335" r:id="rId10"/>
    <p:sldId id="364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65" r:id="rId24"/>
    <p:sldId id="348" r:id="rId25"/>
    <p:sldId id="349" r:id="rId26"/>
    <p:sldId id="350" r:id="rId27"/>
    <p:sldId id="356" r:id="rId28"/>
    <p:sldId id="358" r:id="rId29"/>
    <p:sldId id="359" r:id="rId30"/>
    <p:sldId id="360" r:id="rId31"/>
    <p:sldId id="357" r:id="rId32"/>
    <p:sldId id="351" r:id="rId33"/>
    <p:sldId id="352" r:id="rId34"/>
    <p:sldId id="353" r:id="rId35"/>
    <p:sldId id="354" r:id="rId36"/>
    <p:sldId id="355" r:id="rId37"/>
    <p:sldId id="36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4"/>
    <p:restoredTop sz="94737"/>
  </p:normalViewPr>
  <p:slideViewPr>
    <p:cSldViewPr snapToGrid="0" snapToObjects="1">
      <p:cViewPr varScale="1">
        <p:scale>
          <a:sx n="97" d="100"/>
          <a:sy n="97" d="100"/>
        </p:scale>
        <p:origin x="2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4581C-C4B8-0448-8CED-7757483F236E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B971F-8E49-E248-AD22-1AA9EEFCD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03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11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36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B971F-8E49-E248-AD22-1AA9EEFCD8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8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B62F2-68CF-CF46-AD25-BC02D6516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2D714-A4BF-6E4E-8BB3-05C70E29DC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33E65-D45C-924F-A2DD-0C4B3894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5F17F-91D1-5648-862A-3BCE2A962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114CD-E9FE-184D-A372-EDFC0C22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8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1289C-3245-0E42-B230-1E02BB69F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BAC369-EC22-DC4D-BA8F-3767AE63C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0809E-62A2-6B44-949B-3EEF4FC00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51159-1FD6-904A-9DC0-573A329C1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274EB-8345-7649-82A7-2027FAF88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67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34D3B-5020-3342-BF10-227D93977D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1126FA-7B8B-7949-9CDA-865FF1A53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54BB0-8F53-5D4F-809F-0BDD7D74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8D8FE-555C-D442-98D2-D3624BAC0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75F12-604D-7C4D-83E2-17F7D233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95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F8E6-CFB3-694F-8695-5333EDF83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8EF6-3A34-8943-9A41-60393129E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75022-CE66-7644-A035-E065F7CA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2D7C2-65A6-244B-A934-43F7E2D26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3DC9B-87BD-3B48-A0A6-260D9749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31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72383-3684-E54C-B759-16E5B878D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6DDA8-8374-754C-B664-5634639B8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44EEE-F9E4-EF47-8019-B63D3F35B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35DD6-B966-3442-9712-1D84ABEB2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ADEC-0B1A-814F-993A-7510AD5E3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06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D228-B7CF-2D48-B609-008C76C8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9E9A2-0735-0341-9F86-AE149E6B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FF6356-7EC2-AA4A-8694-ECF96E16F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B328E-058F-EC4F-A34F-63F52C72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F817D-F574-3A48-BD36-FB6D5F6D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FB3C3-C233-3344-AC16-8CE87AAB3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750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B414A-3227-5040-BB61-27A47B87A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CB83E-6E69-1B41-A65D-456D493C7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70D32-72A4-A14B-91CD-446163F67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AB13D0-C893-654B-9F81-FFC0E129E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AA7B7D-85C2-BD4D-9D7D-8FFE9FDF0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1FAAF6-23E0-D945-A274-BC5515252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066D2C-6994-C74A-8401-E94FE4512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17285-4628-474A-9E51-A8962667C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8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A7CD-E351-4542-8913-A14F63252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570D02-B528-4C4C-BA09-5DBC84DB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6CEA55-F3D1-6A44-BF12-79F2DEDEF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CEF3A-920F-8941-9BCA-08EA5F8FD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0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E1AC4F-5941-C941-B5D5-532BA5F41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D1052-FAE5-2A4D-BE01-0C46087E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804BD-3105-6746-B583-FB030ECD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8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F600-5CE1-A045-8B26-E7C5CD7DC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57263-4DBF-6E4C-88B9-1AFEDB377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C0635-1B0E-7C4B-B12B-0E6B354AD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B4D1C-0162-F34B-9D10-9AF2323F5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308FA-0EB1-624B-8A20-9791B85F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3B681-59FB-5444-9F9E-9C4410EA2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80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18346-4A2E-C448-9823-C1A3ED209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498262-FDC0-3F4D-87D2-1E4ECBE62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B0ED9-3DEB-774C-9418-028AF94D8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9BAD1-58E8-8746-8D87-61511A7F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89A82-7496-AC4E-AB3A-920AF826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EED9B-8E2B-9449-B17C-821B191D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2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3BC05-E8F3-F94E-BF88-A765FE90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C5DC-52C0-724C-B2FC-710E77FB7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63159-2383-BD4F-AF36-A81B0089B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3EEE7-77FE-D245-B7C0-4E13A3DA5842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DA2EC-37D1-4243-ABF3-C9889E2DD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F1725-3260-1D49-9C27-4028B5307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7077F-A0CC-3F44-9D85-DB3551FDE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06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E466-99D6-AA48-8A89-EE4060436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ecophysiological</a:t>
            </a:r>
            <a:r>
              <a:rPr lang="en-US" dirty="0"/>
              <a:t> consequences of light variability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D732A-026D-414E-9695-923362E76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9736"/>
            <a:ext cx="9144000" cy="1218063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7030A0"/>
                </a:solidFill>
              </a:rPr>
              <a:t>January 31, 2023</a:t>
            </a:r>
            <a:endParaRPr lang="en-US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738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A0B452-7309-2844-8F12-F38EA56062FC}"/>
              </a:ext>
            </a:extLst>
          </p:cNvPr>
          <p:cNvSpPr/>
          <p:nvPr/>
        </p:nvSpPr>
        <p:spPr>
          <a:xfrm>
            <a:off x="3507475" y="2333767"/>
            <a:ext cx="2306471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6841B-EE1F-E54E-B408-DF1FDF779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211" y="1519544"/>
            <a:ext cx="7597876" cy="43331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5B121D-6286-3A4B-9724-E386F898BEE1}"/>
              </a:ext>
            </a:extLst>
          </p:cNvPr>
          <p:cNvSpPr txBox="1"/>
          <p:nvPr/>
        </p:nvSpPr>
        <p:spPr>
          <a:xfrm>
            <a:off x="11069577" y="6488668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720437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4572-19A2-7641-AE67-DCD949241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light response of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1494633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7C5F16D-F4C3-824F-A54C-A266850DB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38" y="0"/>
            <a:ext cx="6386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26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19A3C7-CB8A-CE46-98B6-511C2129F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538" y="0"/>
            <a:ext cx="638692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A0A39A-5A2B-FA4B-AE8E-BCB7A06637FC}"/>
              </a:ext>
            </a:extLst>
          </p:cNvPr>
          <p:cNvSpPr txBox="1"/>
          <p:nvPr/>
        </p:nvSpPr>
        <p:spPr>
          <a:xfrm>
            <a:off x="4647284" y="1189089"/>
            <a:ext cx="2417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Rubisco limited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2A6F4B-B7C2-3D4B-918B-CC4732A5EAAE}"/>
              </a:ext>
            </a:extLst>
          </p:cNvPr>
          <p:cNvSpPr txBox="1"/>
          <p:nvPr/>
        </p:nvSpPr>
        <p:spPr>
          <a:xfrm>
            <a:off x="8639081" y="973645"/>
            <a:ext cx="35256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Electron transport limited</a:t>
            </a:r>
          </a:p>
        </p:txBody>
      </p:sp>
    </p:spTree>
    <p:extLst>
      <p:ext uri="{BB962C8B-B14F-4D97-AF65-F5344CB8AC3E}">
        <p14:creationId xmlns:p14="http://schemas.microsoft.com/office/powerpoint/2010/main" val="3915868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FA816-C3E6-D649-B30E-9E959663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effects on long-term plant functioning - </a:t>
            </a:r>
            <a:r>
              <a:rPr lang="en-US" dirty="0">
                <a:solidFill>
                  <a:srgbClr val="7030A0"/>
                </a:solidFill>
              </a:rPr>
              <a:t>acclimation</a:t>
            </a:r>
          </a:p>
        </p:txBody>
      </p:sp>
    </p:spTree>
    <p:extLst>
      <p:ext uri="{BB962C8B-B14F-4D97-AF65-F5344CB8AC3E}">
        <p14:creationId xmlns:p14="http://schemas.microsoft.com/office/powerpoint/2010/main" val="3780186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BDDBDD-C7D8-BF46-9A42-F0A0E2F87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62" y="524680"/>
            <a:ext cx="8984279" cy="5876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FEEE52-2BB3-474E-8F32-844CEC20A620}"/>
              </a:ext>
            </a:extLst>
          </p:cNvPr>
          <p:cNvSpPr txBox="1"/>
          <p:nvPr/>
        </p:nvSpPr>
        <p:spPr>
          <a:xfrm>
            <a:off x="3002508" y="1214651"/>
            <a:ext cx="210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light acclimated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B4481B-5F25-2545-94ED-0C16649F02D9}"/>
              </a:ext>
            </a:extLst>
          </p:cNvPr>
          <p:cNvSpPr txBox="1"/>
          <p:nvPr/>
        </p:nvSpPr>
        <p:spPr>
          <a:xfrm>
            <a:off x="6696896" y="1214651"/>
            <a:ext cx="214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light acclimated</a:t>
            </a:r>
          </a:p>
        </p:txBody>
      </p:sp>
    </p:spTree>
    <p:extLst>
      <p:ext uri="{BB962C8B-B14F-4D97-AF65-F5344CB8AC3E}">
        <p14:creationId xmlns:p14="http://schemas.microsoft.com/office/powerpoint/2010/main" val="32082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BDDBDD-C7D8-BF46-9A42-F0A0E2F87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62" y="524680"/>
            <a:ext cx="8984279" cy="5876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FEEE52-2BB3-474E-8F32-844CEC20A620}"/>
              </a:ext>
            </a:extLst>
          </p:cNvPr>
          <p:cNvSpPr txBox="1"/>
          <p:nvPr/>
        </p:nvSpPr>
        <p:spPr>
          <a:xfrm>
            <a:off x="3002508" y="1214651"/>
            <a:ext cx="210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light acclimated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B4481B-5F25-2545-94ED-0C16649F02D9}"/>
              </a:ext>
            </a:extLst>
          </p:cNvPr>
          <p:cNvSpPr txBox="1"/>
          <p:nvPr/>
        </p:nvSpPr>
        <p:spPr>
          <a:xfrm>
            <a:off x="6696896" y="1214651"/>
            <a:ext cx="214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light acclimated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DBBD1E-1C45-E943-9A3D-F914ED3B4A23}"/>
              </a:ext>
            </a:extLst>
          </p:cNvPr>
          <p:cNvSpPr txBox="1"/>
          <p:nvPr/>
        </p:nvSpPr>
        <p:spPr>
          <a:xfrm>
            <a:off x="6350425" y="161780"/>
            <a:ext cx="5263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What’s happening here?</a:t>
            </a:r>
          </a:p>
        </p:txBody>
      </p:sp>
    </p:spTree>
    <p:extLst>
      <p:ext uri="{BB962C8B-B14F-4D97-AF65-F5344CB8AC3E}">
        <p14:creationId xmlns:p14="http://schemas.microsoft.com/office/powerpoint/2010/main" val="2169951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30355-1034-2A40-9C21-0AAAEA8C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are thicker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90DED-44CB-D345-8E2B-297D61CC2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190" y="1869742"/>
            <a:ext cx="5241620" cy="48392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7898EB-8BB4-9446-8A3D-06B4A99764A0}"/>
              </a:ext>
            </a:extLst>
          </p:cNvPr>
          <p:cNvSpPr txBox="1"/>
          <p:nvPr/>
        </p:nvSpPr>
        <p:spPr>
          <a:xfrm>
            <a:off x="4449170" y="1487828"/>
            <a:ext cx="806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Sun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9C974-EFE1-EC42-AF77-F78AE97CE984}"/>
              </a:ext>
            </a:extLst>
          </p:cNvPr>
          <p:cNvSpPr txBox="1"/>
          <p:nvPr/>
        </p:nvSpPr>
        <p:spPr>
          <a:xfrm>
            <a:off x="6850607" y="1487827"/>
            <a:ext cx="1207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Shade</a:t>
            </a:r>
          </a:p>
        </p:txBody>
      </p:sp>
    </p:spTree>
    <p:extLst>
      <p:ext uri="{BB962C8B-B14F-4D97-AF65-F5344CB8AC3E}">
        <p14:creationId xmlns:p14="http://schemas.microsoft.com/office/powerpoint/2010/main" val="341389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30355-1034-2A40-9C21-0AAAEA8C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are thicker – </a:t>
            </a:r>
            <a:r>
              <a:rPr lang="en-US" dirty="0">
                <a:solidFill>
                  <a:srgbClr val="FF0000"/>
                </a:solidFill>
              </a:rPr>
              <a:t>why?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90DED-44CB-D345-8E2B-297D61CC2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190" y="1869742"/>
            <a:ext cx="5241620" cy="48392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7898EB-8BB4-9446-8A3D-06B4A99764A0}"/>
              </a:ext>
            </a:extLst>
          </p:cNvPr>
          <p:cNvSpPr txBox="1"/>
          <p:nvPr/>
        </p:nvSpPr>
        <p:spPr>
          <a:xfrm>
            <a:off x="4449170" y="1487828"/>
            <a:ext cx="806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Sun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9C974-EFE1-EC42-AF77-F78AE97CE984}"/>
              </a:ext>
            </a:extLst>
          </p:cNvPr>
          <p:cNvSpPr txBox="1"/>
          <p:nvPr/>
        </p:nvSpPr>
        <p:spPr>
          <a:xfrm>
            <a:off x="6850607" y="1487827"/>
            <a:ext cx="1207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Shade</a:t>
            </a:r>
          </a:p>
        </p:txBody>
      </p:sp>
    </p:spTree>
    <p:extLst>
      <p:ext uri="{BB962C8B-B14F-4D97-AF65-F5344CB8AC3E}">
        <p14:creationId xmlns:p14="http://schemas.microsoft.com/office/powerpoint/2010/main" val="2109533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371A2-C87C-BE42-A9FC-18D7070A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have more N invested in photosynthesis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FCB14-12B4-7E43-B9AB-068DD8E0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1594229"/>
            <a:ext cx="43815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260CCB-2DAF-7849-A309-518FC0212626}"/>
              </a:ext>
            </a:extLst>
          </p:cNvPr>
          <p:cNvSpPr txBox="1"/>
          <p:nvPr/>
        </p:nvSpPr>
        <p:spPr>
          <a:xfrm>
            <a:off x="7397086" y="4380931"/>
            <a:ext cx="3807966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Light harvesting (chlorophyll)</a:t>
            </a:r>
          </a:p>
          <a:p>
            <a:r>
              <a:rPr lang="en-US" sz="2400" dirty="0"/>
              <a:t>Electron transport</a:t>
            </a:r>
          </a:p>
          <a:p>
            <a:r>
              <a:rPr lang="en-US" sz="2400" dirty="0"/>
              <a:t>Rubisco</a:t>
            </a:r>
          </a:p>
          <a:p>
            <a:r>
              <a:rPr lang="en-US" sz="2400" dirty="0"/>
              <a:t>Biosynthesis (e.g., DNA)</a:t>
            </a:r>
          </a:p>
          <a:p>
            <a:r>
              <a:rPr lang="en-US" sz="2400" dirty="0"/>
              <a:t>Other (e.g., respiration)</a:t>
            </a:r>
          </a:p>
        </p:txBody>
      </p:sp>
    </p:spTree>
    <p:extLst>
      <p:ext uri="{BB962C8B-B14F-4D97-AF65-F5344CB8AC3E}">
        <p14:creationId xmlns:p14="http://schemas.microsoft.com/office/powerpoint/2010/main" val="233864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422041-D214-6041-9982-725EA462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0240"/>
            <a:ext cx="12192000" cy="8158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C5C7B-AD95-B949-ABE6-90D6A38A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53" y="-32377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does light availability to plants vary over space and time?</a:t>
            </a:r>
          </a:p>
        </p:txBody>
      </p:sp>
    </p:spTree>
    <p:extLst>
      <p:ext uri="{BB962C8B-B14F-4D97-AF65-F5344CB8AC3E}">
        <p14:creationId xmlns:p14="http://schemas.microsoft.com/office/powerpoint/2010/main" val="2030737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371A2-C87C-BE42-A9FC-18D7070AE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Sun leaves have more N invested in photosynthesis – </a:t>
            </a:r>
            <a:r>
              <a:rPr lang="en-US" dirty="0">
                <a:solidFill>
                  <a:srgbClr val="FF0000"/>
                </a:solidFill>
              </a:rPr>
              <a:t>why?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047E99-2091-4448-953A-9C389FEDF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1594229"/>
            <a:ext cx="43815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EED634-6C59-8045-A99B-A091E3308DC6}"/>
              </a:ext>
            </a:extLst>
          </p:cNvPr>
          <p:cNvSpPr txBox="1"/>
          <p:nvPr/>
        </p:nvSpPr>
        <p:spPr>
          <a:xfrm>
            <a:off x="7397086" y="4380931"/>
            <a:ext cx="3807966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Light harvesting (chlorophyll)</a:t>
            </a:r>
          </a:p>
          <a:p>
            <a:r>
              <a:rPr lang="en-US" sz="2400" dirty="0"/>
              <a:t>Electron transport</a:t>
            </a:r>
          </a:p>
          <a:p>
            <a:r>
              <a:rPr lang="en-US" sz="2400" dirty="0"/>
              <a:t>Rubisco</a:t>
            </a:r>
          </a:p>
          <a:p>
            <a:r>
              <a:rPr lang="en-US" sz="2400" dirty="0"/>
              <a:t>Biosynthesis (e.g., DNA)</a:t>
            </a:r>
          </a:p>
          <a:p>
            <a:r>
              <a:rPr lang="en-US" sz="2400" dirty="0"/>
              <a:t>Other (e.g., respiration)</a:t>
            </a:r>
          </a:p>
        </p:txBody>
      </p:sp>
    </p:spTree>
    <p:extLst>
      <p:ext uri="{BB962C8B-B14F-4D97-AF65-F5344CB8AC3E}">
        <p14:creationId xmlns:p14="http://schemas.microsoft.com/office/powerpoint/2010/main" val="2746213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467A63-C290-AB4E-BD02-10BF997A8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406" y="0"/>
            <a:ext cx="492918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86BF8B-3820-004E-9355-DECFA298D1A9}"/>
              </a:ext>
            </a:extLst>
          </p:cNvPr>
          <p:cNvSpPr txBox="1"/>
          <p:nvPr/>
        </p:nvSpPr>
        <p:spPr>
          <a:xfrm>
            <a:off x="382136" y="1828800"/>
            <a:ext cx="32492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Other differences</a:t>
            </a:r>
          </a:p>
          <a:p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>
                <a:solidFill>
                  <a:srgbClr val="7030A0"/>
                </a:solidFill>
              </a:rPr>
              <a:t>Why??</a:t>
            </a:r>
          </a:p>
          <a:p>
            <a:endParaRPr lang="en-US" sz="2800" dirty="0">
              <a:solidFill>
                <a:srgbClr val="7030A0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Activity: pick a trait and formulate a hypothesis to explain the observed response</a:t>
            </a:r>
          </a:p>
        </p:txBody>
      </p:sp>
    </p:spTree>
    <p:extLst>
      <p:ext uri="{BB962C8B-B14F-4D97-AF65-F5344CB8AC3E}">
        <p14:creationId xmlns:p14="http://schemas.microsoft.com/office/powerpoint/2010/main" val="3895511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6E724-44F4-6A4E-9FCE-5154FE3DE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C218E-A2E3-9E49-8570-24B8FF490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19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2BC4CA-3397-9A49-AB8F-68AC68C82259}"/>
              </a:ext>
            </a:extLst>
          </p:cNvPr>
          <p:cNvSpPr txBox="1"/>
          <p:nvPr/>
        </p:nvSpPr>
        <p:spPr>
          <a:xfrm>
            <a:off x="5292350" y="1321356"/>
            <a:ext cx="160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Light coming in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796ED0-EAA9-AC46-93B5-A94DFF6090EA}"/>
              </a:ext>
            </a:extLst>
          </p:cNvPr>
          <p:cNvCxnSpPr/>
          <p:nvPr/>
        </p:nvCxnSpPr>
        <p:spPr>
          <a:xfrm flipH="1">
            <a:off x="5034708" y="1690688"/>
            <a:ext cx="231355" cy="3231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9ACE09-5378-EC44-81AE-437AB6EA2213}"/>
              </a:ext>
            </a:extLst>
          </p:cNvPr>
          <p:cNvSpPr txBox="1"/>
          <p:nvPr/>
        </p:nvSpPr>
        <p:spPr>
          <a:xfrm>
            <a:off x="6215931" y="4461821"/>
            <a:ext cx="1716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Light being used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68BA8B-F895-1B47-8A36-862493B713D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761822" y="4646487"/>
            <a:ext cx="454109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608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4B9E5F-C605-8946-B2BA-CD41A037332B}"/>
              </a:ext>
            </a:extLst>
          </p:cNvPr>
          <p:cNvSpPr txBox="1"/>
          <p:nvPr/>
        </p:nvSpPr>
        <p:spPr>
          <a:xfrm>
            <a:off x="7547211" y="2893325"/>
            <a:ext cx="4344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Too much excitement!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4632849-5C89-CB44-9DBA-2A64E54CE5DB}"/>
              </a:ext>
            </a:extLst>
          </p:cNvPr>
          <p:cNvCxnSpPr>
            <a:stCxn id="4" idx="1"/>
          </p:cNvCxnSpPr>
          <p:nvPr/>
        </p:nvCxnSpPr>
        <p:spPr>
          <a:xfrm flipH="1">
            <a:off x="5854890" y="3216491"/>
            <a:ext cx="1692321" cy="18028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F5215B6-143C-984B-9207-EF87EE18E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211" y="3832240"/>
            <a:ext cx="4070824" cy="2703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2BC4CA-3397-9A49-AB8F-68AC68C82259}"/>
              </a:ext>
            </a:extLst>
          </p:cNvPr>
          <p:cNvSpPr txBox="1"/>
          <p:nvPr/>
        </p:nvSpPr>
        <p:spPr>
          <a:xfrm>
            <a:off x="5292350" y="1321356"/>
            <a:ext cx="1607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Light coming in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796ED0-EAA9-AC46-93B5-A94DFF6090EA}"/>
              </a:ext>
            </a:extLst>
          </p:cNvPr>
          <p:cNvCxnSpPr/>
          <p:nvPr/>
        </p:nvCxnSpPr>
        <p:spPr>
          <a:xfrm flipH="1">
            <a:off x="5034708" y="1690688"/>
            <a:ext cx="231355" cy="3231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9ACE09-5378-EC44-81AE-437AB6EA2213}"/>
              </a:ext>
            </a:extLst>
          </p:cNvPr>
          <p:cNvSpPr txBox="1"/>
          <p:nvPr/>
        </p:nvSpPr>
        <p:spPr>
          <a:xfrm>
            <a:off x="6215931" y="4461821"/>
            <a:ext cx="1716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Light being used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68BA8B-F895-1B47-8A36-862493B713D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761822" y="4646487"/>
            <a:ext cx="454109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85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7169-EA1B-4C49-947D-8802F518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Photoinhibition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E5B7F-D33D-B947-BF2E-FF10686D1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690688"/>
            <a:ext cx="5892800" cy="473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7FC09E-CC39-FE43-98A2-B091986B23E3}"/>
              </a:ext>
            </a:extLst>
          </p:cNvPr>
          <p:cNvSpPr txBox="1"/>
          <p:nvPr/>
        </p:nvSpPr>
        <p:spPr>
          <a:xfrm>
            <a:off x="6305267" y="3089741"/>
            <a:ext cx="54454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Excess energy is not dissipated, leading to the creating of ROS that damage photosynthetic complexes, reducing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39854548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7A48B6-0181-794C-BF72-16F0AE030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20" y="1042347"/>
            <a:ext cx="9893300" cy="3086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446A0B-AD0C-0F47-A9F2-C8E2323A39CE}"/>
              </a:ext>
            </a:extLst>
          </p:cNvPr>
          <p:cNvSpPr txBox="1"/>
          <p:nvPr/>
        </p:nvSpPr>
        <p:spPr>
          <a:xfrm>
            <a:off x="2064119" y="4585648"/>
            <a:ext cx="7818102" cy="1200329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Translation: lots of Rubisco in the arctic!!</a:t>
            </a:r>
          </a:p>
          <a:p>
            <a:r>
              <a:rPr lang="en-US" sz="3600" dirty="0">
                <a:solidFill>
                  <a:srgbClr val="7030A0"/>
                </a:solidFill>
              </a:rPr>
              <a:t>Why might this be the case?</a:t>
            </a:r>
          </a:p>
        </p:txBody>
      </p:sp>
    </p:spTree>
    <p:extLst>
      <p:ext uri="{BB962C8B-B14F-4D97-AF65-F5344CB8AC3E}">
        <p14:creationId xmlns:p14="http://schemas.microsoft.com/office/powerpoint/2010/main" val="2600703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422041-D214-6041-9982-725EA462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0240"/>
            <a:ext cx="12192000" cy="8158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FC5C7B-AD95-B949-ABE6-90D6A38A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53" y="-32377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does light availability to plants vary over space and time?</a:t>
            </a:r>
          </a:p>
        </p:txBody>
      </p:sp>
    </p:spTree>
    <p:extLst>
      <p:ext uri="{BB962C8B-B14F-4D97-AF65-F5344CB8AC3E}">
        <p14:creationId xmlns:p14="http://schemas.microsoft.com/office/powerpoint/2010/main" val="2159775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1059-D1C6-E844-9BC9-13182C24E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94AE1-85FD-F542-8635-672B7063A9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79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AE2462-7B72-8C4E-8371-9EFDB51AA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387" b="48259"/>
          <a:stretch/>
        </p:blipFill>
        <p:spPr>
          <a:xfrm>
            <a:off x="397429" y="1160060"/>
            <a:ext cx="10873597" cy="48176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151ADE-1462-1845-87DB-B13491BFFC2D}"/>
              </a:ext>
            </a:extLst>
          </p:cNvPr>
          <p:cNvSpPr txBox="1"/>
          <p:nvPr/>
        </p:nvSpPr>
        <p:spPr>
          <a:xfrm>
            <a:off x="10105788" y="6488668"/>
            <a:ext cx="20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Bauerle</a:t>
            </a:r>
            <a:r>
              <a:rPr lang="en-US" dirty="0"/>
              <a:t> et al. (2012)</a:t>
            </a:r>
          </a:p>
        </p:txBody>
      </p:sp>
    </p:spTree>
    <p:extLst>
      <p:ext uri="{BB962C8B-B14F-4D97-AF65-F5344CB8AC3E}">
        <p14:creationId xmlns:p14="http://schemas.microsoft.com/office/powerpoint/2010/main" val="304010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0DC5C-FA2A-3748-B38F-62196CCFD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effects on short-term plant functioning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39474-CB36-5742-85F1-EF114CBE4B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09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C5507-BFFD-AB49-B3F8-7D41B36F2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846"/>
          <a:stretch/>
        </p:blipFill>
        <p:spPr>
          <a:xfrm>
            <a:off x="2230176" y="900754"/>
            <a:ext cx="7441871" cy="4872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8E9203-ED68-A743-B44F-831A2B9BB01E}"/>
              </a:ext>
            </a:extLst>
          </p:cNvPr>
          <p:cNvSpPr txBox="1"/>
          <p:nvPr/>
        </p:nvSpPr>
        <p:spPr>
          <a:xfrm>
            <a:off x="10105788" y="6488668"/>
            <a:ext cx="2086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Bauerle</a:t>
            </a:r>
            <a:r>
              <a:rPr lang="en-US" dirty="0"/>
              <a:t> et al. (2012)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974A2-86DC-A542-8F08-CD9CE738213C}"/>
              </a:ext>
            </a:extLst>
          </p:cNvPr>
          <p:cNvSpPr txBox="1"/>
          <p:nvPr/>
        </p:nvSpPr>
        <p:spPr>
          <a:xfrm>
            <a:off x="4359123" y="5773004"/>
            <a:ext cx="13292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F0"/>
                </a:solidFill>
              </a:rPr>
              <a:t>Summer </a:t>
            </a:r>
          </a:p>
          <a:p>
            <a:pPr algn="ctr"/>
            <a:r>
              <a:rPr lang="en-US" sz="2400" b="1" dirty="0">
                <a:solidFill>
                  <a:srgbClr val="00B0F0"/>
                </a:solidFill>
              </a:rPr>
              <a:t>solstice</a:t>
            </a:r>
          </a:p>
        </p:txBody>
      </p:sp>
    </p:spTree>
    <p:extLst>
      <p:ext uri="{BB962C8B-B14F-4D97-AF65-F5344CB8AC3E}">
        <p14:creationId xmlns:p14="http://schemas.microsoft.com/office/powerpoint/2010/main" val="3681451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90CE7-1B33-6940-A5E7-75AEB0146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25B69-6694-AB41-B8C0-008C912689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47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1D569-728A-6F46-831C-76612C45C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D5BAB-5D0F-2743-B8A9-BEEB57014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470" y="1493051"/>
            <a:ext cx="6457060" cy="47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302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3E6A-C735-554E-A8DA-FAB8078C7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Sunflecks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95AAB-AE9E-8248-8382-F8E3C34CE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388" y="215900"/>
            <a:ext cx="6604000" cy="6642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F76A75-8729-9C48-8F0D-8732CB3BE72F}"/>
              </a:ext>
            </a:extLst>
          </p:cNvPr>
          <p:cNvSpPr txBox="1"/>
          <p:nvPr/>
        </p:nvSpPr>
        <p:spPr>
          <a:xfrm>
            <a:off x="10055966" y="6488668"/>
            <a:ext cx="2136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Way &amp; Pearcy (2012)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7F7F60-851D-5744-AEFE-FD165E223C6A}"/>
              </a:ext>
            </a:extLst>
          </p:cNvPr>
          <p:cNvSpPr txBox="1"/>
          <p:nvPr/>
        </p:nvSpPr>
        <p:spPr>
          <a:xfrm>
            <a:off x="372562" y="5067758"/>
            <a:ext cx="1784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Induced</a:t>
            </a:r>
            <a:r>
              <a:rPr lang="en-US" dirty="0">
                <a:solidFill>
                  <a:srgbClr val="FF0000"/>
                </a:solidFill>
              </a:rPr>
              <a:t> refers to prior exposure to a </a:t>
            </a:r>
            <a:r>
              <a:rPr lang="en-US" dirty="0" err="1">
                <a:solidFill>
                  <a:srgbClr val="FF0000"/>
                </a:solidFill>
              </a:rPr>
              <a:t>sunfleck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4346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F4D91-EE76-374B-8666-2F7C96FA6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competition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3F4DC-659B-4347-9D5C-025D7D359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712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AED824-5A8B-CE4F-A82A-36328CEB5A00}"/>
              </a:ext>
            </a:extLst>
          </p:cNvPr>
          <p:cNvSpPr/>
          <p:nvPr/>
        </p:nvSpPr>
        <p:spPr>
          <a:xfrm>
            <a:off x="5208895" y="4230807"/>
            <a:ext cx="677839" cy="218364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64DD8-35E2-4C49-9FD4-6B622FAB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is the most strongly fought-after aboveground resource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F92324EC-E13D-AA4B-A3B5-C84803DEA73B}"/>
              </a:ext>
            </a:extLst>
          </p:cNvPr>
          <p:cNvSpPr/>
          <p:nvPr/>
        </p:nvSpPr>
        <p:spPr>
          <a:xfrm>
            <a:off x="3657600" y="1842448"/>
            <a:ext cx="3780430" cy="2702257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2FE444-A5F0-B94A-97DB-9EE1011A2C17}"/>
              </a:ext>
            </a:extLst>
          </p:cNvPr>
          <p:cNvSpPr/>
          <p:nvPr/>
        </p:nvSpPr>
        <p:spPr>
          <a:xfrm>
            <a:off x="4033756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707134-DC9F-8F4B-A274-8480630A7A69}"/>
              </a:ext>
            </a:extLst>
          </p:cNvPr>
          <p:cNvSpPr/>
          <p:nvPr/>
        </p:nvSpPr>
        <p:spPr>
          <a:xfrm>
            <a:off x="3665560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F95A8-FEB1-484A-BDAA-8C6689C04A5F}"/>
              </a:ext>
            </a:extLst>
          </p:cNvPr>
          <p:cNvSpPr/>
          <p:nvPr/>
        </p:nvSpPr>
        <p:spPr>
          <a:xfrm>
            <a:off x="6889550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E78CC5D6-8770-E74B-8BCE-B94AA0A93713}"/>
              </a:ext>
            </a:extLst>
          </p:cNvPr>
          <p:cNvSpPr/>
          <p:nvPr/>
        </p:nvSpPr>
        <p:spPr>
          <a:xfrm>
            <a:off x="6521354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545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AED824-5A8B-CE4F-A82A-36328CEB5A00}"/>
              </a:ext>
            </a:extLst>
          </p:cNvPr>
          <p:cNvSpPr/>
          <p:nvPr/>
        </p:nvSpPr>
        <p:spPr>
          <a:xfrm>
            <a:off x="5208895" y="4230807"/>
            <a:ext cx="677839" cy="2183641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64DD8-35E2-4C49-9FD4-6B622FAB6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why aren’t plants taller?</a:t>
            </a:r>
          </a:p>
        </p:txBody>
      </p:sp>
      <p:sp>
        <p:nvSpPr>
          <p:cNvPr id="3" name="Cloud 2">
            <a:extLst>
              <a:ext uri="{FF2B5EF4-FFF2-40B4-BE49-F238E27FC236}">
                <a16:creationId xmlns:a16="http://schemas.microsoft.com/office/drawing/2014/main" id="{F92324EC-E13D-AA4B-A3B5-C84803DEA73B}"/>
              </a:ext>
            </a:extLst>
          </p:cNvPr>
          <p:cNvSpPr/>
          <p:nvPr/>
        </p:nvSpPr>
        <p:spPr>
          <a:xfrm>
            <a:off x="3657600" y="1842448"/>
            <a:ext cx="3780430" cy="2702257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2FE444-A5F0-B94A-97DB-9EE1011A2C17}"/>
              </a:ext>
            </a:extLst>
          </p:cNvPr>
          <p:cNvSpPr/>
          <p:nvPr/>
        </p:nvSpPr>
        <p:spPr>
          <a:xfrm>
            <a:off x="4033756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707134-DC9F-8F4B-A274-8480630A7A69}"/>
              </a:ext>
            </a:extLst>
          </p:cNvPr>
          <p:cNvSpPr/>
          <p:nvPr/>
        </p:nvSpPr>
        <p:spPr>
          <a:xfrm>
            <a:off x="3665560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F95A8-FEB1-484A-BDAA-8C6689C04A5F}"/>
              </a:ext>
            </a:extLst>
          </p:cNvPr>
          <p:cNvSpPr/>
          <p:nvPr/>
        </p:nvSpPr>
        <p:spPr>
          <a:xfrm>
            <a:off x="6889550" y="5884960"/>
            <a:ext cx="164362" cy="529488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E78CC5D6-8770-E74B-8BCE-B94AA0A93713}"/>
              </a:ext>
            </a:extLst>
          </p:cNvPr>
          <p:cNvSpPr/>
          <p:nvPr/>
        </p:nvSpPr>
        <p:spPr>
          <a:xfrm>
            <a:off x="6521354" y="5322627"/>
            <a:ext cx="916675" cy="655241"/>
          </a:xfrm>
          <a:prstGeom prst="clou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23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54B4-F78E-B645-9E5C-801835D4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an individual plant be sun and shade adapted?</a:t>
            </a:r>
          </a:p>
        </p:txBody>
      </p:sp>
    </p:spTree>
    <p:extLst>
      <p:ext uri="{BB962C8B-B14F-4D97-AF65-F5344CB8AC3E}">
        <p14:creationId xmlns:p14="http://schemas.microsoft.com/office/powerpoint/2010/main" val="1304889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877E0-1FA0-B94F-AA19-A96895740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use light to make energy for photosynthesis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E4B4F3-9A5D-F849-968D-57774569C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161" y="1960170"/>
            <a:ext cx="5927678" cy="47613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FB0D6E-E21A-CA40-869D-27C4031888C3}"/>
              </a:ext>
            </a:extLst>
          </p:cNvPr>
          <p:cNvSpPr txBox="1"/>
          <p:nvPr/>
        </p:nvSpPr>
        <p:spPr>
          <a:xfrm>
            <a:off x="10773022" y="648866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Medlyn</a:t>
            </a:r>
            <a:r>
              <a:rPr lang="en-US" dirty="0"/>
              <a:t> 1996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D479B-1F97-7D48-9F57-B385610AE420}"/>
              </a:ext>
            </a:extLst>
          </p:cNvPr>
          <p:cNvSpPr/>
          <p:nvPr/>
        </p:nvSpPr>
        <p:spPr>
          <a:xfrm>
            <a:off x="5240740" y="2224585"/>
            <a:ext cx="3944203" cy="2770495"/>
          </a:xfrm>
          <a:prstGeom prst="ellipse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08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C1F6-2C47-2E49-B04B-1B710700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2378075"/>
          </a:xfrm>
        </p:spPr>
        <p:txBody>
          <a:bodyPr>
            <a:normAutofit/>
          </a:bodyPr>
          <a:lstStyle/>
          <a:p>
            <a:r>
              <a:rPr lang="en-US" sz="5400" dirty="0"/>
              <a:t>Chloroplasts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5B13FA-518E-AF4D-B425-24D9CCAC3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509" y="0"/>
            <a:ext cx="507229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8CC0582-16FC-D344-9A3C-DCBA3050D344}"/>
              </a:ext>
            </a:extLst>
          </p:cNvPr>
          <p:cNvSpPr/>
          <p:nvPr/>
        </p:nvSpPr>
        <p:spPr>
          <a:xfrm>
            <a:off x="6096000" y="-191069"/>
            <a:ext cx="2938818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DBDCE5-05BA-A843-B7E3-A7CAA599420D}"/>
              </a:ext>
            </a:extLst>
          </p:cNvPr>
          <p:cNvSpPr/>
          <p:nvPr/>
        </p:nvSpPr>
        <p:spPr>
          <a:xfrm>
            <a:off x="5895833" y="0"/>
            <a:ext cx="1994848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43C5C-AD25-084A-928B-F33B7AB7FBE9}"/>
              </a:ext>
            </a:extLst>
          </p:cNvPr>
          <p:cNvSpPr/>
          <p:nvPr/>
        </p:nvSpPr>
        <p:spPr>
          <a:xfrm>
            <a:off x="5732059" y="749810"/>
            <a:ext cx="783609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6E7FA2-B572-F449-872E-AA16594DA15C}"/>
              </a:ext>
            </a:extLst>
          </p:cNvPr>
          <p:cNvSpPr/>
          <p:nvPr/>
        </p:nvSpPr>
        <p:spPr>
          <a:xfrm>
            <a:off x="9420494" y="-345376"/>
            <a:ext cx="2938818" cy="7105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072932-B096-5549-BB3C-697C0724025E}"/>
              </a:ext>
            </a:extLst>
          </p:cNvPr>
          <p:cNvSpPr txBox="1"/>
          <p:nvPr/>
        </p:nvSpPr>
        <p:spPr>
          <a:xfrm>
            <a:off x="450376" y="3108325"/>
            <a:ext cx="52816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Light reaction proteins and pigments are embedded in the thylakoid membrane</a:t>
            </a:r>
          </a:p>
        </p:txBody>
      </p:sp>
    </p:spTree>
    <p:extLst>
      <p:ext uri="{BB962C8B-B14F-4D97-AF65-F5344CB8AC3E}">
        <p14:creationId xmlns:p14="http://schemas.microsoft.com/office/powerpoint/2010/main" val="341654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C1F6-2C47-2E49-B04B-1B710700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2378075"/>
          </a:xfrm>
        </p:spPr>
        <p:txBody>
          <a:bodyPr>
            <a:normAutofit/>
          </a:bodyPr>
          <a:lstStyle/>
          <a:p>
            <a:r>
              <a:rPr lang="en-US" sz="5400" dirty="0"/>
              <a:t>Chlorophyll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743C5C-AD25-084A-928B-F33B7AB7FBE9}"/>
              </a:ext>
            </a:extLst>
          </p:cNvPr>
          <p:cNvSpPr/>
          <p:nvPr/>
        </p:nvSpPr>
        <p:spPr>
          <a:xfrm>
            <a:off x="5732059" y="749810"/>
            <a:ext cx="783609" cy="16513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072932-B096-5549-BB3C-697C0724025E}"/>
              </a:ext>
            </a:extLst>
          </p:cNvPr>
          <p:cNvSpPr txBox="1"/>
          <p:nvPr/>
        </p:nvSpPr>
        <p:spPr>
          <a:xfrm>
            <a:off x="450376" y="3108325"/>
            <a:ext cx="52816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Chlorophyll pigments absorb light and create usable energy in the form of NADPH and ATP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87194F-9862-2148-B835-433C89DFC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155" y="1575499"/>
            <a:ext cx="5613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1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879656-2942-BF48-A14D-0E7E6B21E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326" y="738211"/>
            <a:ext cx="5029200" cy="5245100"/>
          </a:xfrm>
          <a:prstGeom prst="rect">
            <a:avLst/>
          </a:prstGeom>
        </p:spPr>
      </p:pic>
      <p:pic>
        <p:nvPicPr>
          <p:cNvPr id="3" name="Picture 2" descr="ste40525_10_07.jpg">
            <a:extLst>
              <a:ext uri="{FF2B5EF4-FFF2-40B4-BE49-F238E27FC236}">
                <a16:creationId xmlns:a16="http://schemas.microsoft.com/office/drawing/2014/main" id="{C1F50200-E0ED-7945-9FA6-15E01430ED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9"/>
          <a:stretch/>
        </p:blipFill>
        <p:spPr bwMode="auto">
          <a:xfrm>
            <a:off x="6619163" y="738211"/>
            <a:ext cx="5144069" cy="5233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951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9" r="32578"/>
          <a:stretch/>
        </p:blipFill>
        <p:spPr bwMode="auto">
          <a:xfrm>
            <a:off x="4276075" y="1825625"/>
            <a:ext cx="7474648" cy="4233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01E08-3DE4-9D4B-81E9-0647DEB76389}"/>
              </a:ext>
            </a:extLst>
          </p:cNvPr>
          <p:cNvSpPr txBox="1"/>
          <p:nvPr/>
        </p:nvSpPr>
        <p:spPr>
          <a:xfrm>
            <a:off x="8932903" y="6488668"/>
            <a:ext cx="325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Bidlack</a:t>
            </a:r>
            <a:r>
              <a:rPr lang="en-US" dirty="0"/>
              <a:t> and Jansky (intro botany)</a:t>
            </a:r>
          </a:p>
        </p:txBody>
      </p:sp>
    </p:spTree>
    <p:extLst>
      <p:ext uri="{BB962C8B-B14F-4D97-AF65-F5344CB8AC3E}">
        <p14:creationId xmlns:p14="http://schemas.microsoft.com/office/powerpoint/2010/main" val="334434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Light-dependent reactions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</a:t>
            </a:r>
          </a:p>
          <a:p>
            <a:pPr lvl="1"/>
            <a:r>
              <a:rPr lang="en-US" dirty="0"/>
              <a:t>Light</a:t>
            </a:r>
          </a:p>
          <a:p>
            <a:pPr lvl="1"/>
            <a:r>
              <a:rPr lang="en-US" dirty="0"/>
              <a:t>H2O</a:t>
            </a:r>
          </a:p>
          <a:p>
            <a:pPr lvl="1"/>
            <a:r>
              <a:rPr lang="en-US" dirty="0"/>
              <a:t>NADP+</a:t>
            </a:r>
          </a:p>
          <a:p>
            <a:pPr lvl="1"/>
            <a:r>
              <a:rPr lang="en-US" dirty="0"/>
              <a:t>ADP</a:t>
            </a:r>
          </a:p>
          <a:p>
            <a:pPr lvl="1"/>
            <a:r>
              <a:rPr lang="en-US" dirty="0"/>
              <a:t>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Outcomes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ATP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NADPH</a:t>
            </a:r>
          </a:p>
          <a:p>
            <a:pPr lvl="1"/>
            <a:r>
              <a:rPr lang="en-US" dirty="0"/>
              <a:t>O2</a:t>
            </a:r>
          </a:p>
          <a:p>
            <a:pPr lvl="1"/>
            <a:r>
              <a:rPr lang="en-US" dirty="0"/>
              <a:t>H+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DFDF93-47AE-8F43-9A06-678624A26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544" y="2579426"/>
            <a:ext cx="8564456" cy="33688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A0B452-7309-2844-8F12-F38EA56062FC}"/>
              </a:ext>
            </a:extLst>
          </p:cNvPr>
          <p:cNvSpPr/>
          <p:nvPr/>
        </p:nvSpPr>
        <p:spPr>
          <a:xfrm>
            <a:off x="3507475" y="2333767"/>
            <a:ext cx="2306471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0D8F-038F-7C49-804C-EA5E6A11306F}"/>
              </a:ext>
            </a:extLst>
          </p:cNvPr>
          <p:cNvSpPr/>
          <p:nvPr/>
        </p:nvSpPr>
        <p:spPr>
          <a:xfrm>
            <a:off x="7795147" y="5511514"/>
            <a:ext cx="4173940" cy="68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35172D-A002-804E-8A25-0F91D1CA6890}"/>
              </a:ext>
            </a:extLst>
          </p:cNvPr>
          <p:cNvSpPr txBox="1"/>
          <p:nvPr/>
        </p:nvSpPr>
        <p:spPr>
          <a:xfrm>
            <a:off x="9319034" y="6467649"/>
            <a:ext cx="2872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Pons et al. (plant physiology)</a:t>
            </a:r>
          </a:p>
        </p:txBody>
      </p:sp>
    </p:spTree>
    <p:extLst>
      <p:ext uri="{BB962C8B-B14F-4D97-AF65-F5344CB8AC3E}">
        <p14:creationId xmlns:p14="http://schemas.microsoft.com/office/powerpoint/2010/main" val="233595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392</Words>
  <Application>Microsoft Macintosh PowerPoint</Application>
  <PresentationFormat>Widescreen</PresentationFormat>
  <Paragraphs>112</Paragraphs>
  <Slides>37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The ecophysiological consequences of light variability</vt:lpstr>
      <vt:lpstr>How does light availability to plants vary over space and time?</vt:lpstr>
      <vt:lpstr>Light effects on short-term plant functioning</vt:lpstr>
      <vt:lpstr>Plants use light to make energy for photosynthesis</vt:lpstr>
      <vt:lpstr>Chloroplasts</vt:lpstr>
      <vt:lpstr>Chlorophyll</vt:lpstr>
      <vt:lpstr>PowerPoint Presentation</vt:lpstr>
      <vt:lpstr>Light-dependent reactions</vt:lpstr>
      <vt:lpstr>Light-dependent reactions</vt:lpstr>
      <vt:lpstr>Light-dependent reactions</vt:lpstr>
      <vt:lpstr>The light response of photosynthesis</vt:lpstr>
      <vt:lpstr>PowerPoint Presentation</vt:lpstr>
      <vt:lpstr>PowerPoint Presentation</vt:lpstr>
      <vt:lpstr>Light effects on long-term plant functioning - acclimation</vt:lpstr>
      <vt:lpstr>PowerPoint Presentation</vt:lpstr>
      <vt:lpstr>PowerPoint Presentation</vt:lpstr>
      <vt:lpstr>Sun leaves are thicker</vt:lpstr>
      <vt:lpstr>Sun leaves are thicker – why?</vt:lpstr>
      <vt:lpstr>Sun leaves have more N invested in photosynthesis</vt:lpstr>
      <vt:lpstr>Sun leaves have more N invested in photosynthesis – why?</vt:lpstr>
      <vt:lpstr>PowerPoint Presentation</vt:lpstr>
      <vt:lpstr>Photoinhibition</vt:lpstr>
      <vt:lpstr>Photoinhibition</vt:lpstr>
      <vt:lpstr>Photoinhibition</vt:lpstr>
      <vt:lpstr>Photoinhibition</vt:lpstr>
      <vt:lpstr>PowerPoint Presentation</vt:lpstr>
      <vt:lpstr>How does light availability to plants vary over space and time?</vt:lpstr>
      <vt:lpstr>Seasons</vt:lpstr>
      <vt:lpstr>PowerPoint Presentation</vt:lpstr>
      <vt:lpstr>PowerPoint Presentation</vt:lpstr>
      <vt:lpstr>Sunflecks</vt:lpstr>
      <vt:lpstr>Sunflecks</vt:lpstr>
      <vt:lpstr>Sunflecks</vt:lpstr>
      <vt:lpstr>Light competition</vt:lpstr>
      <vt:lpstr>Light is the most strongly fought-after aboveground resource</vt:lpstr>
      <vt:lpstr>So why aren’t plants taller?</vt:lpstr>
      <vt:lpstr>Can an individual plant be sun and shade adapted?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Nick Smith</cp:lastModifiedBy>
  <cp:revision>51</cp:revision>
  <dcterms:created xsi:type="dcterms:W3CDTF">2019-02-04T14:50:40Z</dcterms:created>
  <dcterms:modified xsi:type="dcterms:W3CDTF">2023-01-26T15:08:12Z</dcterms:modified>
</cp:coreProperties>
</file>

<file path=docProps/thumbnail.jpeg>
</file>